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orient="horz" pos="5232">
          <p15:clr>
            <a:srgbClr val="A4A3A4"/>
          </p15:clr>
        </p15:guide>
        <p15:guide id="3" orient="horz" pos="20688" userDrawn="1">
          <p15:clr>
            <a:srgbClr val="A4A3A4"/>
          </p15:clr>
        </p15:guide>
        <p15:guide id="4" orient="horz" pos="19344">
          <p15:clr>
            <a:srgbClr val="A4A3A4"/>
          </p15:clr>
        </p15:guide>
        <p15:guide id="5" orient="horz" pos="8688">
          <p15:clr>
            <a:srgbClr val="A4A3A4"/>
          </p15:clr>
        </p15:guide>
        <p15:guide id="6" orient="horz" pos="14832" userDrawn="1">
          <p15:clr>
            <a:srgbClr val="A4A3A4"/>
          </p15:clr>
        </p15:guide>
        <p15:guide id="7" pos="576">
          <p15:clr>
            <a:srgbClr val="A4A3A4"/>
          </p15:clr>
        </p15:guide>
        <p15:guide id="8" pos="7872">
          <p15:clr>
            <a:srgbClr val="A4A3A4"/>
          </p15:clr>
        </p15:guide>
        <p15:guide id="9" pos="8496">
          <p15:clr>
            <a:srgbClr val="A4A3A4"/>
          </p15:clr>
        </p15:guide>
        <p15:guide id="10" pos="15792">
          <p15:clr>
            <a:srgbClr val="A4A3A4"/>
          </p15:clr>
        </p15:guide>
        <p15:guide id="11" pos="16416">
          <p15:clr>
            <a:srgbClr val="A4A3A4"/>
          </p15:clr>
        </p15:guide>
        <p15:guide id="12" pos="23712">
          <p15:clr>
            <a:srgbClr val="A4A3A4"/>
          </p15:clr>
        </p15:guide>
        <p15:guide id="13" pos="24384">
          <p15:clr>
            <a:srgbClr val="A4A3A4"/>
          </p15:clr>
        </p15:guide>
        <p15:guide id="14" pos="31680">
          <p15:clr>
            <a:srgbClr val="A4A3A4"/>
          </p15:clr>
        </p15:guide>
        <p15:guide id="15" pos="17376">
          <p15:clr>
            <a:srgbClr val="A4A3A4"/>
          </p15:clr>
        </p15:guide>
        <p15:guide id="16" pos="23184">
          <p15:clr>
            <a:srgbClr val="A4A3A4"/>
          </p15:clr>
        </p15:guide>
        <p15:guide id="17" orient="horz" pos="87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66"/>
    <a:srgbClr val="8D0108"/>
    <a:srgbClr val="710107"/>
    <a:srgbClr val="86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4512" autoAdjust="0"/>
  </p:normalViewPr>
  <p:slideViewPr>
    <p:cSldViewPr showGuides="1">
      <p:cViewPr>
        <p:scale>
          <a:sx n="20" d="100"/>
          <a:sy n="20" d="100"/>
        </p:scale>
        <p:origin x="-1830" y="-480"/>
      </p:cViewPr>
      <p:guideLst>
        <p:guide orient="horz"/>
        <p:guide orient="horz" pos="5232"/>
        <p:guide orient="horz" pos="20688"/>
        <p:guide orient="horz" pos="19344"/>
        <p:guide orient="horz" pos="8688"/>
        <p:guide orient="horz" pos="14832"/>
        <p:guide orient="horz" pos="8788"/>
        <p:guide pos="576"/>
        <p:guide pos="7872"/>
        <p:guide pos="8496"/>
        <p:guide pos="15792"/>
        <p:guide pos="16416"/>
        <p:guide pos="23712"/>
        <p:guide pos="24384"/>
        <p:guide pos="31680"/>
        <p:guide pos="17376"/>
        <p:guide pos="23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0445544554455448E-2"/>
          <c:y val="6.4209938581797882E-2"/>
          <c:w val="0.69306930693069302"/>
          <c:h val="0.84310441094360689"/>
        </c:manualLayout>
      </c:layout>
      <c:scatterChart>
        <c:scatterStyle val="lineMarker"/>
        <c:varyColors val="0"/>
        <c:ser>
          <c:idx val="8"/>
          <c:order val="0"/>
          <c:tx>
            <c:v>Identity</c:v>
          </c:tx>
          <c:spPr>
            <a:ln w="12700">
              <a:solidFill>
                <a:srgbClr val="808080"/>
              </a:solidFill>
              <a:prstDash val="solid"/>
            </a:ln>
          </c:spPr>
          <c:marker>
            <c:symbol val="none"/>
          </c:marker>
          <c:xVal>
            <c:numRef>
              <c:f>'Altman Bland 6'!$AG$449:$AG$450</c:f>
              <c:numCache>
                <c:formatCode>General</c:formatCode>
                <c:ptCount val="2"/>
                <c:pt idx="0">
                  <c:v>1.2000000000000002</c:v>
                </c:pt>
                <c:pt idx="1">
                  <c:v>2.8000000000000003</c:v>
                </c:pt>
              </c:numCache>
            </c:numRef>
          </c:xVal>
          <c:yVal>
            <c:numRef>
              <c:f>'Altman Bland 6'!$AH$449:$AH$450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0"/>
          <c:order val="1"/>
          <c:tx>
            <c:v>Data</c:v>
          </c:tx>
          <c:spPr>
            <a:ln w="28575">
              <a:noFill/>
            </a:ln>
          </c:spPr>
          <c:marker>
            <c:symbol val="circle"/>
            <c:size val="15"/>
            <c:spPr>
              <a:solidFill>
                <a:schemeClr val="accent1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'Altman Bland 6'!$AE$449:$AE$490</c:f>
              <c:numCache>
                <c:formatCode>General</c:formatCode>
                <c:ptCount val="42"/>
                <c:pt idx="0">
                  <c:v>2.1749999999999998</c:v>
                </c:pt>
                <c:pt idx="1">
                  <c:v>2.25</c:v>
                </c:pt>
                <c:pt idx="2">
                  <c:v>2.25</c:v>
                </c:pt>
                <c:pt idx="3">
                  <c:v>2.25</c:v>
                </c:pt>
                <c:pt idx="4">
                  <c:v>2.1749999999999998</c:v>
                </c:pt>
                <c:pt idx="5">
                  <c:v>2.1</c:v>
                </c:pt>
                <c:pt idx="6">
                  <c:v>2.25</c:v>
                </c:pt>
                <c:pt idx="7">
                  <c:v>2.25</c:v>
                </c:pt>
                <c:pt idx="8">
                  <c:v>2.1</c:v>
                </c:pt>
                <c:pt idx="9">
                  <c:v>2.25</c:v>
                </c:pt>
                <c:pt idx="10">
                  <c:v>2.1749999999999998</c:v>
                </c:pt>
                <c:pt idx="11">
                  <c:v>2.1</c:v>
                </c:pt>
                <c:pt idx="12">
                  <c:v>2.4750000000000001</c:v>
                </c:pt>
                <c:pt idx="13">
                  <c:v>2.25</c:v>
                </c:pt>
                <c:pt idx="14">
                  <c:v>2.1</c:v>
                </c:pt>
                <c:pt idx="15">
                  <c:v>2.25</c:v>
                </c:pt>
                <c:pt idx="16">
                  <c:v>2.25</c:v>
                </c:pt>
                <c:pt idx="17">
                  <c:v>2.25</c:v>
                </c:pt>
                <c:pt idx="18">
                  <c:v>2.25</c:v>
                </c:pt>
                <c:pt idx="19">
                  <c:v>1.875</c:v>
                </c:pt>
                <c:pt idx="20">
                  <c:v>2.25</c:v>
                </c:pt>
                <c:pt idx="21">
                  <c:v>2.25</c:v>
                </c:pt>
                <c:pt idx="22">
                  <c:v>2.25</c:v>
                </c:pt>
                <c:pt idx="23">
                  <c:v>2.25</c:v>
                </c:pt>
                <c:pt idx="24">
                  <c:v>2.0249999999999999</c:v>
                </c:pt>
                <c:pt idx="25">
                  <c:v>1.8</c:v>
                </c:pt>
                <c:pt idx="26">
                  <c:v>2.25</c:v>
                </c:pt>
                <c:pt idx="27">
                  <c:v>2.1749999999999998</c:v>
                </c:pt>
                <c:pt idx="28">
                  <c:v>1.65</c:v>
                </c:pt>
                <c:pt idx="29">
                  <c:v>2.1749999999999998</c:v>
                </c:pt>
                <c:pt idx="30">
                  <c:v>2.25</c:v>
                </c:pt>
                <c:pt idx="31">
                  <c:v>1.35</c:v>
                </c:pt>
                <c:pt idx="32">
                  <c:v>2.1749999999999998</c:v>
                </c:pt>
                <c:pt idx="33">
                  <c:v>2.25</c:v>
                </c:pt>
                <c:pt idx="34">
                  <c:v>2.25</c:v>
                </c:pt>
                <c:pt idx="35">
                  <c:v>2.25</c:v>
                </c:pt>
                <c:pt idx="36">
                  <c:v>2.1</c:v>
                </c:pt>
                <c:pt idx="37">
                  <c:v>2.25</c:v>
                </c:pt>
                <c:pt idx="38">
                  <c:v>2.25</c:v>
                </c:pt>
                <c:pt idx="39">
                  <c:v>2.25</c:v>
                </c:pt>
                <c:pt idx="40">
                  <c:v>1.875</c:v>
                </c:pt>
                <c:pt idx="41">
                  <c:v>2.1</c:v>
                </c:pt>
              </c:numCache>
            </c:numRef>
          </c:xVal>
          <c:yVal>
            <c:numRef>
              <c:f>'Altman Bland 6'!$AF$449:$AF$490</c:f>
              <c:numCache>
                <c:formatCode>General</c:formatCode>
                <c:ptCount val="42"/>
                <c:pt idx="0">
                  <c:v>-0.14999999999999991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0.14999999999999991</c:v>
                </c:pt>
                <c:pt idx="5">
                  <c:v>-0.30000000000000004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0.14999999999999991</c:v>
                </c:pt>
                <c:pt idx="11">
                  <c:v>0</c:v>
                </c:pt>
                <c:pt idx="12">
                  <c:v>-0.45000000000000018</c:v>
                </c:pt>
                <c:pt idx="13">
                  <c:v>0</c:v>
                </c:pt>
                <c:pt idx="14">
                  <c:v>0.30000000000000004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0.45000000000000018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0.15000000000000013</c:v>
                </c:pt>
                <c:pt idx="25">
                  <c:v>0</c:v>
                </c:pt>
                <c:pt idx="26">
                  <c:v>0</c:v>
                </c:pt>
                <c:pt idx="27">
                  <c:v>0.14999999999999991</c:v>
                </c:pt>
                <c:pt idx="28">
                  <c:v>0</c:v>
                </c:pt>
                <c:pt idx="29">
                  <c:v>0.14999999999999991</c:v>
                </c:pt>
                <c:pt idx="30">
                  <c:v>0</c:v>
                </c:pt>
                <c:pt idx="31">
                  <c:v>0</c:v>
                </c:pt>
                <c:pt idx="32">
                  <c:v>0.14999999999999991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-0.14999999999999991</c:v>
                </c:pt>
                <c:pt idx="41">
                  <c:v>-0.30000000000000004</c:v>
                </c:pt>
              </c:numCache>
            </c:numRef>
          </c:yVal>
          <c:smooth val="0"/>
        </c:ser>
        <c:ser>
          <c:idx val="3"/>
          <c:order val="2"/>
          <c:tx>
            <c:v>Bias (0.007)</c:v>
          </c:tx>
          <c:spPr>
            <a:ln w="25400">
              <a:solidFill>
                <a:srgbClr val="3366FF"/>
              </a:solidFill>
              <a:prstDash val="solid"/>
            </a:ln>
          </c:spPr>
          <c:marker>
            <c:symbol val="none"/>
          </c:marker>
          <c:xVal>
            <c:numRef>
              <c:f>'Altman Bland 6'!$AI$449:$AI$450</c:f>
              <c:numCache>
                <c:formatCode>General</c:formatCode>
                <c:ptCount val="2"/>
                <c:pt idx="0">
                  <c:v>1.35</c:v>
                </c:pt>
                <c:pt idx="1">
                  <c:v>2.4750000000000001</c:v>
                </c:pt>
              </c:numCache>
            </c:numRef>
          </c:xVal>
          <c:yVal>
            <c:numRef>
              <c:f>'Altman Bland 6'!$AJ$449:$AJ$450</c:f>
              <c:numCache>
                <c:formatCode>General</c:formatCode>
                <c:ptCount val="2"/>
                <c:pt idx="0">
                  <c:v>7.1428571428571383E-3</c:v>
                </c:pt>
                <c:pt idx="1">
                  <c:v>7.1428571428571383E-3</c:v>
                </c:pt>
              </c:numCache>
            </c:numRef>
          </c:yVal>
          <c:smooth val="0"/>
        </c:ser>
        <c:ser>
          <c:idx val="4"/>
          <c:order val="3"/>
          <c:tx>
            <c:v>95% Limits of agreement
(-0.276 to 0.290)</c:v>
          </c:tx>
          <c:spPr>
            <a:ln w="25400">
              <a:solidFill>
                <a:srgbClr val="33CCCC"/>
              </a:solidFill>
              <a:prstDash val="lgDash"/>
            </a:ln>
          </c:spPr>
          <c:marker>
            <c:symbol val="none"/>
          </c:marker>
          <c:dPt>
            <c:idx val="2"/>
            <c:bubble3D val="0"/>
            <c:spPr>
              <a:ln w="25400">
                <a:noFill/>
              </a:ln>
            </c:spPr>
          </c:dPt>
          <c:xVal>
            <c:numRef>
              <c:f>'Altman Bland 6'!$AK$449:$AK$452</c:f>
              <c:numCache>
                <c:formatCode>General</c:formatCode>
                <c:ptCount val="4"/>
                <c:pt idx="0">
                  <c:v>1.35</c:v>
                </c:pt>
                <c:pt idx="1">
                  <c:v>2.4750000000000001</c:v>
                </c:pt>
                <c:pt idx="2">
                  <c:v>1.35</c:v>
                </c:pt>
                <c:pt idx="3">
                  <c:v>2.4750000000000001</c:v>
                </c:pt>
              </c:numCache>
            </c:numRef>
          </c:xVal>
          <c:yVal>
            <c:numRef>
              <c:f>'Altman Bland 6'!$AL$449:$AL$452</c:f>
              <c:numCache>
                <c:formatCode>General</c:formatCode>
                <c:ptCount val="4"/>
                <c:pt idx="0">
                  <c:v>-0.27553661258839579</c:v>
                </c:pt>
                <c:pt idx="1">
                  <c:v>-0.27553661258839579</c:v>
                </c:pt>
                <c:pt idx="2">
                  <c:v>0.28982232687411008</c:v>
                </c:pt>
                <c:pt idx="3">
                  <c:v>0.28982232687411008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305344"/>
        <c:axId val="37323904"/>
      </c:scatterChart>
      <c:valAx>
        <c:axId val="37305344"/>
        <c:scaling>
          <c:orientation val="minMax"/>
          <c:max val="2.8000000000000003"/>
          <c:min val="1.2000000000000002"/>
        </c:scaling>
        <c:delete val="0"/>
        <c:axPos val="b"/>
        <c:title>
          <c:tx>
            <c:rich>
              <a:bodyPr/>
              <a:lstStyle/>
              <a:p>
                <a:pPr>
                  <a:defRPr sz="3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3200"/>
                  <a:t>Mean of All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323904"/>
        <c:crossesAt val="-0.5"/>
        <c:crossBetween val="midCat"/>
      </c:valAx>
      <c:valAx>
        <c:axId val="37323904"/>
        <c:scaling>
          <c:orientation val="minMax"/>
          <c:max val="0.5"/>
          <c:min val="-0.5"/>
        </c:scaling>
        <c:delete val="0"/>
        <c:axPos val="l"/>
        <c:title>
          <c:tx>
            <c:rich>
              <a:bodyPr/>
              <a:lstStyle/>
              <a:p>
                <a:pPr>
                  <a:defRPr sz="2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800"/>
                  <a:t>Difference (Evans 2 - Evans 1)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305344"/>
        <c:crossesAt val="1.2000000000000002"/>
        <c:crossBetween val="midCat"/>
      </c:valAx>
      <c:spPr>
        <a:noFill/>
        <a:ln w="25400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4062628377323183"/>
          <c:y val="0.1128629716825534"/>
          <c:w val="0.35027054632525001"/>
          <c:h val="0.36013400335008378"/>
        </c:manualLayout>
      </c:layout>
      <c:overlay val="1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C0C0C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163" cy="4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0" tIns="46835" rIns="93670" bIns="46835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5" y="0"/>
            <a:ext cx="3078162" cy="4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0" tIns="46835" rIns="93670" bIns="46835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385"/>
            <a:ext cx="3078163" cy="46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0" tIns="46835" rIns="93670" bIns="46835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5" y="8919385"/>
            <a:ext cx="3078162" cy="46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0" tIns="46835" rIns="93670" bIns="46835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fld id="{6C5F01F3-712B-43AB-926B-7EB2984453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86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r">
              <a:defRPr sz="1200"/>
            </a:lvl1pPr>
          </a:lstStyle>
          <a:p>
            <a:fld id="{6E9DD11B-1A2F-4041-B327-4A5E13B3113D}" type="datetimeFigureOut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04850"/>
            <a:ext cx="547687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36" tIns="44568" rIns="89136" bIns="445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7" y="4459837"/>
            <a:ext cx="5681363" cy="4223882"/>
          </a:xfrm>
          <a:prstGeom prst="rect">
            <a:avLst/>
          </a:prstGeom>
        </p:spPr>
        <p:txBody>
          <a:bodyPr vert="horz" lIns="89136" tIns="44568" rIns="89136" bIns="445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r">
              <a:defRPr sz="1200"/>
            </a:lvl1pPr>
          </a:lstStyle>
          <a:p>
            <a:fld id="{92492729-FE6B-4379-9027-311552EF77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6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92729-FE6B-4379-9027-311552EF772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5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A2E0D-FCA4-4FDA-9232-CC547F2DA6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07098B-FF7B-442B-8B06-D46842A2D1E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925763"/>
            <a:ext cx="10880725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925763"/>
            <a:ext cx="32492950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CF98F-17F6-4701-8FB5-991102BED2D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208A8-676A-478B-978E-53BE58575B9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5B4C29-7702-41AF-BBB1-92AB32240BB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9509125"/>
            <a:ext cx="21686837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509125"/>
            <a:ext cx="21686838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9693E-A38C-498A-ADC7-C1F4EB3C7AA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B2717-F68E-40E9-B5E2-F0A207CAA03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598A4-A164-4A22-A6AD-2A11442C17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A7D36-FFB8-4D06-881D-18A5E6C010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92315-8CD4-4B67-AF57-0B9F192A5F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5CCEC-5148-496A-8061-728F969DB67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925763"/>
            <a:ext cx="435260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509125"/>
            <a:ext cx="43526075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>
              <a:defRPr sz="7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2638"/>
            <a:ext cx="16214725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ctr">
              <a:defRPr sz="7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r">
              <a:defRPr sz="7400"/>
            </a:lvl1pPr>
          </a:lstStyle>
          <a:p>
            <a:fld id="{A3FD1373-D21E-4A90-9BEE-B3531989116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500">
          <a:solidFill>
            <a:schemeClr val="tx1"/>
          </a:solidFill>
          <a:latin typeface="+mn-lt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contact@pinakin-gunvant.com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80"/>
          <p:cNvSpPr>
            <a:spLocks noChangeArrowheads="1"/>
          </p:cNvSpPr>
          <p:nvPr/>
        </p:nvSpPr>
        <p:spPr bwMode="auto">
          <a:xfrm>
            <a:off x="990601" y="8438359"/>
            <a:ext cx="11506199" cy="1240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Contrast sensitivity testing maybe a better estimate of real life visual performance when compared to Snellen acuity testing</a:t>
            </a:r>
          </a:p>
          <a:p>
            <a:pPr algn="just"/>
            <a:endParaRPr lang="en-US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Contrast sensitivity maybe decreased in patients with early disease entities like macular degeneration, glaucoma and cataract and post refractive surgery (1-3)</a:t>
            </a:r>
          </a:p>
          <a:p>
            <a:pPr algn="just"/>
            <a:endParaRPr lang="en-US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Clinically numerous contrast sensitivity tests are available some that measure contrast sensitivity function at various spatial frequencies example quick CSF, CSV 1000, M&amp;S systems . Where as The Evans Letter Contrast Test (ELCT) may be more useful in cases with decreased vision.</a:t>
            </a:r>
          </a:p>
          <a:p>
            <a:pPr algn="just"/>
            <a:endParaRPr lang="en-US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4000" dirty="0">
              <a:latin typeface="Franklin Gothic Boo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3514" y="3875697"/>
            <a:ext cx="493776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600" dirty="0">
                <a:latin typeface="Franklin Gothic Book" pitchFamily="34" charset="0"/>
              </a:rPr>
              <a:t>Pinakin Gunvant Davey PhD, OD, </a:t>
            </a:r>
            <a:r>
              <a:rPr lang="en-US" sz="5600" dirty="0" smtClean="0">
                <a:latin typeface="Franklin Gothic Book" pitchFamily="34" charset="0"/>
              </a:rPr>
              <a:t>FAAO, Raymond Maeda OD, FAAO, Aaron Seitz, PhD</a:t>
            </a:r>
            <a:r>
              <a:rPr lang="en-US" sz="5600" baseline="30000" dirty="0" smtClean="0">
                <a:latin typeface="Franklin Gothic Book" pitchFamily="34" charset="0"/>
              </a:rPr>
              <a:t>2</a:t>
            </a:r>
            <a:endParaRPr lang="en-US" sz="5600" dirty="0" smtClean="0">
              <a:latin typeface="Franklin Gothic Book" pitchFamily="34" charset="0"/>
            </a:endParaRPr>
          </a:p>
          <a:p>
            <a:pPr algn="ctr">
              <a:lnSpc>
                <a:spcPts val="7000"/>
              </a:lnSpc>
            </a:pPr>
            <a:r>
              <a:rPr lang="en-US" sz="4800" dirty="0" smtClean="0">
                <a:latin typeface="Franklin Gothic Book" pitchFamily="34" charset="0"/>
                <a:ea typeface="Arial Unicode MS" pitchFamily="34" charset="-128"/>
                <a:cs typeface="Arial Unicode MS" pitchFamily="34" charset="-128"/>
              </a:rPr>
              <a:t>	1 Western University of Health Sciences, College of Optometry, Pomona, California, USA </a:t>
            </a:r>
          </a:p>
          <a:p>
            <a:pPr algn="ctr">
              <a:lnSpc>
                <a:spcPts val="7000"/>
              </a:lnSpc>
            </a:pPr>
            <a:r>
              <a:rPr lang="en-US" sz="4800" dirty="0">
                <a:latin typeface="Franklin Gothic Book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4800" dirty="0" smtClean="0">
                <a:latin typeface="Franklin Gothic Book" pitchFamily="34" charset="0"/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en-US" sz="4800" dirty="0">
                <a:latin typeface="Franklin Gothic Book" panose="020B0503020102020204" pitchFamily="34" charset="0"/>
              </a:rPr>
              <a:t>Psychology, UC Riverside, Riverside, CA, United States</a:t>
            </a:r>
            <a:endParaRPr lang="en-US" sz="4800" dirty="0" smtClean="0">
              <a:latin typeface="Franklin Gothic Boo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14400" y="7299960"/>
            <a:ext cx="11582400" cy="1005840"/>
          </a:xfrm>
          <a:prstGeom prst="roundRect">
            <a:avLst>
              <a:gd name="adj" fmla="val 10985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Introduction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237553" y="773724"/>
            <a:ext cx="49377600" cy="2743200"/>
          </a:xfrm>
          <a:prstGeom prst="roundRect">
            <a:avLst>
              <a:gd name="adj" fmla="val 4221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484456" y="1219200"/>
            <a:ext cx="49206847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9000"/>
              </a:lnSpc>
            </a:pPr>
            <a:r>
              <a:rPr lang="en-US" sz="10000" b="1" spc="-80" dirty="0">
                <a:solidFill>
                  <a:schemeClr val="bg1"/>
                </a:solidFill>
                <a:latin typeface="Century Schoolbook" pitchFamily="18" charset="0"/>
              </a:rPr>
              <a:t>Assessment of Evans </a:t>
            </a:r>
            <a:r>
              <a:rPr lang="en-US" sz="10000" b="1" spc="-80" dirty="0" smtClean="0">
                <a:solidFill>
                  <a:schemeClr val="bg1"/>
                </a:solidFill>
                <a:latin typeface="Century Schoolbook" pitchFamily="18" charset="0"/>
              </a:rPr>
              <a:t>letter contrast </a:t>
            </a:r>
            <a:r>
              <a:rPr lang="en-US" sz="10000" b="1" spc="-80" dirty="0">
                <a:solidFill>
                  <a:schemeClr val="bg1"/>
                </a:solidFill>
                <a:latin typeface="Century Schoolbook" pitchFamily="18" charset="0"/>
              </a:rPr>
              <a:t>sensitivity in measuring log contrast sensitivity.</a:t>
            </a:r>
            <a:r>
              <a:rPr lang="en-US" sz="10000" b="1" spc="-80" dirty="0" smtClean="0">
                <a:solidFill>
                  <a:schemeClr val="bg1"/>
                </a:solidFill>
                <a:latin typeface="Century Schoolbook" pitchFamily="18" charset="0"/>
              </a:rPr>
              <a:t>	</a:t>
            </a:r>
            <a:r>
              <a:rPr lang="en-US" sz="9600" dirty="0"/>
              <a:t/>
            </a:r>
            <a:br>
              <a:rPr lang="en-US" sz="9600" dirty="0"/>
            </a:br>
            <a:endParaRPr lang="en-US" sz="10000" b="1" spc="-80" dirty="0" smtClean="0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8810806" y="25869365"/>
            <a:ext cx="11582400" cy="1005840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Bibliography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75174" y="23948457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Methods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44" name="Rectangle 80"/>
          <p:cNvSpPr>
            <a:spLocks noChangeArrowheads="1"/>
          </p:cNvSpPr>
          <p:nvPr/>
        </p:nvSpPr>
        <p:spPr bwMode="auto">
          <a:xfrm>
            <a:off x="38810806" y="30331861"/>
            <a:ext cx="11582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 smtClean="0"/>
          </a:p>
          <a:p>
            <a:r>
              <a:rPr lang="en-US" sz="3200" dirty="0" smtClean="0"/>
              <a:t>Questions or comments contact  Dr. Pinakin Gunvant Davey</a:t>
            </a:r>
          </a:p>
          <a:p>
            <a:r>
              <a:rPr lang="en-US" sz="3200" dirty="0" smtClean="0">
                <a:hlinkClick r:id="rId3"/>
              </a:rPr>
              <a:t>contact@pinakin-gunvant.com</a:t>
            </a:r>
            <a:r>
              <a:rPr lang="en-US" sz="3200" dirty="0" smtClean="0"/>
              <a:t>;  or 909-469-8473</a:t>
            </a:r>
          </a:p>
          <a:p>
            <a:endParaRPr lang="en-US" sz="1800" dirty="0">
              <a:latin typeface="Franklin Gothic Book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6517600" y="16992332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Results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53" name="Rectangle 80"/>
          <p:cNvSpPr>
            <a:spLocks noChangeArrowheads="1"/>
          </p:cNvSpPr>
          <p:nvPr/>
        </p:nvSpPr>
        <p:spPr bwMode="auto">
          <a:xfrm>
            <a:off x="891481" y="25224194"/>
            <a:ext cx="1158239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Forty two individuals were tested twice using the Evans Letter Contrast Test. (28 ocular healthy and 14 with disease glaucoma, macular degeneration or cataract)</a:t>
            </a:r>
          </a:p>
          <a:p>
            <a:pPr algn="just"/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mean age of the study participants were 43  years (SD 16).</a:t>
            </a:r>
          </a:p>
          <a:p>
            <a:pPr algn="just"/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14400" y="31756350"/>
            <a:ext cx="49377600" cy="392724"/>
          </a:xfrm>
          <a:prstGeom prst="roundRect">
            <a:avLst>
              <a:gd name="adj" fmla="val 20075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8785800" y="22402800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Acknowledgement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51206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51206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51206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51206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0"/>
            <a:ext cx="51206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72" name="Picture 19" descr="C:\Documents and Settings\fspors\Desktop\SIKOs\Sep12\before USA\Logos\CO logo horz 2-08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246"/>
          <a:stretch>
            <a:fillRect/>
          </a:stretch>
        </p:blipFill>
        <p:spPr bwMode="auto">
          <a:xfrm>
            <a:off x="2862677" y="4114799"/>
            <a:ext cx="7838247" cy="2596162"/>
          </a:xfrm>
          <a:prstGeom prst="rect">
            <a:avLst/>
          </a:prstGeom>
          <a:noFill/>
        </p:spPr>
      </p:pic>
      <p:sp>
        <p:nvSpPr>
          <p:cNvPr id="75" name="Rounded Rectangle 74"/>
          <p:cNvSpPr/>
          <p:nvPr/>
        </p:nvSpPr>
        <p:spPr>
          <a:xfrm>
            <a:off x="38678661" y="16992332"/>
            <a:ext cx="11582400" cy="1005840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Conclusion and Discussion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76" name="Rectangle 80"/>
          <p:cNvSpPr>
            <a:spLocks noChangeArrowheads="1"/>
          </p:cNvSpPr>
          <p:nvPr/>
        </p:nvSpPr>
        <p:spPr bwMode="auto">
          <a:xfrm>
            <a:off x="38725642" y="18166347"/>
            <a:ext cx="11582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Evans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 Contrast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provides a quick and easy method of estimating lowest log contrast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may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useful test in identifying decreased contrast sensitivity in individuals with ocular pathology.</a:t>
            </a:r>
          </a:p>
          <a:p>
            <a:pPr algn="just"/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2994600" y="1319350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ranklin Gothic Book" pitchFamily="34" charset="0"/>
              </a:rPr>
              <a:t>(B)</a:t>
            </a:r>
            <a:endParaRPr lang="en-US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2994599" y="2279838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ranklin Gothic Book" pitchFamily="34" charset="0"/>
              </a:rPr>
              <a:t>(B)</a:t>
            </a:r>
            <a:endParaRPr lang="en-US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6111942" y="7315200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Statistical Analysis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652200" y="1363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6652200" y="20955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28400" y="29456122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31995" y="9092952"/>
            <a:ext cx="11562347" cy="1732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Altman and Bland agreement plots were generated to evaluate the agreement between the contrast sensitivity function and to investigate the tests re-test repeatability obtained using the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Evans Low Contrast Test.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95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limits of agreement were calculated.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difference in measurements of first and repeat measurements was assessed using paired samples t-test.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mean log contrast of attempt 1 and attempt 2 was 2.198 and 2.208 (standard deviation 0.17 and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0.08 respectively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 difference between the groups was not statistically significant (paired samples t-test: t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statistic =0.36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p value =0.72).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Altman </a:t>
            </a:r>
            <a:r>
              <a:rPr lang="en-US" sz="4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Bland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Plots show a non significant bias of +0.007 between each tests indicating overall there is no systematic error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8785800" y="7315200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Results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75174" y="18956677"/>
            <a:ext cx="11582400" cy="1005840"/>
          </a:xfrm>
          <a:prstGeom prst="roundRect">
            <a:avLst>
              <a:gd name="adj" fmla="val 10985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Purpose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59612" y="23561041"/>
            <a:ext cx="11684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would like to thank Good-lite company for graciously providing instrument support for research activity.</a:t>
            </a:r>
          </a:p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 NIH1R01EY023582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449" y="4114799"/>
            <a:ext cx="8973612" cy="19203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63407" y="20366950"/>
            <a:ext cx="115061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purpose of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study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to evaluate the short term repeatability of the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Evans Letter Contrast Test in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measuring lowest log contrast appreciated in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healthy and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eyes with ocular pathology.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01102" y="27066774"/>
            <a:ext cx="114800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N </a:t>
            </a:r>
            <a:r>
              <a:rPr lang="en-US" dirty="0"/>
              <a:t>Yamane, K Miyata, T </a:t>
            </a:r>
            <a:r>
              <a:rPr lang="en-US" dirty="0" err="1"/>
              <a:t>Samej</a:t>
            </a:r>
            <a:r>
              <a:rPr lang="en-US" dirty="0"/>
              <a:t>, T </a:t>
            </a:r>
            <a:r>
              <a:rPr lang="en-US" dirty="0" err="1"/>
              <a:t>Hiraoka,T</a:t>
            </a:r>
            <a:r>
              <a:rPr lang="en-US" dirty="0"/>
              <a:t> </a:t>
            </a:r>
            <a:r>
              <a:rPr lang="en-US" dirty="0" err="1"/>
              <a:t>Kiuchi</a:t>
            </a:r>
            <a:r>
              <a:rPr lang="en-US" dirty="0"/>
              <a:t>, F Okamoto, Y </a:t>
            </a:r>
            <a:r>
              <a:rPr lang="en-US" dirty="0" err="1"/>
              <a:t>Hirohara</a:t>
            </a:r>
            <a:r>
              <a:rPr lang="en-US" dirty="0"/>
              <a:t>, T </a:t>
            </a:r>
            <a:r>
              <a:rPr lang="en-US" dirty="0" err="1"/>
              <a:t>Mihashi</a:t>
            </a:r>
            <a:r>
              <a:rPr lang="en-US" dirty="0"/>
              <a:t>, T </a:t>
            </a:r>
            <a:r>
              <a:rPr lang="en-US" dirty="0" err="1"/>
              <a:t>Oshika</a:t>
            </a:r>
            <a:r>
              <a:rPr lang="en-US" dirty="0"/>
              <a:t>. Ocular Higher-Order Aberrations and Contrast Sensitivity after Conventional Laser In Situ </a:t>
            </a:r>
            <a:r>
              <a:rPr lang="en-US" dirty="0" err="1"/>
              <a:t>Keratomeuesis</a:t>
            </a:r>
            <a:r>
              <a:rPr lang="en-US" dirty="0"/>
              <a:t>. </a:t>
            </a:r>
            <a:r>
              <a:rPr lang="en-US" i="1" dirty="0"/>
              <a:t>Invest </a:t>
            </a:r>
            <a:r>
              <a:rPr lang="en-US" i="1" dirty="0" err="1"/>
              <a:t>Ophthalmol</a:t>
            </a:r>
            <a:r>
              <a:rPr lang="en-US" i="1" dirty="0"/>
              <a:t> Vis Sci. 2004 Nov;45(11):3986-90 </a:t>
            </a:r>
            <a:endParaRPr lang="en-US" dirty="0"/>
          </a:p>
          <a:p>
            <a:r>
              <a:rPr lang="en-US" dirty="0" smtClean="0"/>
              <a:t>2) A </a:t>
            </a:r>
            <a:r>
              <a:rPr lang="en-US" dirty="0" err="1"/>
              <a:t>Ghaith</a:t>
            </a:r>
            <a:r>
              <a:rPr lang="en-US" dirty="0"/>
              <a:t>, J Daniel, R </a:t>
            </a:r>
            <a:r>
              <a:rPr lang="en-US" dirty="0" err="1"/>
              <a:t>Stulting</a:t>
            </a:r>
            <a:r>
              <a:rPr lang="en-US" dirty="0"/>
              <a:t>, K Thompson, M Lynn, MS. Contrast Sensitivity and Glare Disability After Radial Keratotomy and Photorefractive Keratotomy </a:t>
            </a:r>
            <a:r>
              <a:rPr lang="en-US" i="1" dirty="0"/>
              <a:t>Arch </a:t>
            </a:r>
            <a:r>
              <a:rPr lang="en-US" i="1" dirty="0" err="1"/>
              <a:t>Ophthalmol</a:t>
            </a:r>
            <a:r>
              <a:rPr lang="en-US" i="1" dirty="0"/>
              <a:t>. 1998 Jan;116(1):12-8 </a:t>
            </a:r>
            <a:r>
              <a:rPr lang="en-US" dirty="0"/>
              <a:t> </a:t>
            </a:r>
          </a:p>
          <a:p>
            <a:r>
              <a:rPr lang="en-US" dirty="0" smtClean="0"/>
              <a:t>3) D </a:t>
            </a:r>
            <a:r>
              <a:rPr lang="en-US" dirty="0"/>
              <a:t>Evans, D </a:t>
            </a:r>
            <a:r>
              <a:rPr lang="en-US" dirty="0" err="1"/>
              <a:t>Gherghel</a:t>
            </a:r>
            <a:r>
              <a:rPr lang="en-US" dirty="0"/>
              <a:t> D, J Bartlett, S Hosking .Contrast Sensitivity Improves Following </a:t>
            </a:r>
            <a:r>
              <a:rPr lang="en-US" dirty="0" err="1"/>
              <a:t>Brimonidine</a:t>
            </a:r>
            <a:r>
              <a:rPr lang="en-US" dirty="0"/>
              <a:t> Therapy in Primary Open-Angle Glaucoma: A Case for Neuroprotection?  </a:t>
            </a:r>
            <a:r>
              <a:rPr lang="en-US" i="1" dirty="0"/>
              <a:t>Br J </a:t>
            </a:r>
            <a:r>
              <a:rPr lang="en-US" i="1" dirty="0" err="1"/>
              <a:t>Ophthalmol</a:t>
            </a:r>
            <a:r>
              <a:rPr lang="en-US" i="1" dirty="0"/>
              <a:t>. 2003 Dec;87(12):1463-5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9" name="250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535571"/>
              </p:ext>
            </p:extLst>
          </p:nvPr>
        </p:nvGraphicFramePr>
        <p:xfrm>
          <a:off x="38902453" y="8438358"/>
          <a:ext cx="11160947" cy="756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0" name="Rounded Rectangle 39"/>
          <p:cNvSpPr/>
          <p:nvPr/>
        </p:nvSpPr>
        <p:spPr>
          <a:xfrm>
            <a:off x="13547558" y="7208515"/>
            <a:ext cx="11582400" cy="1005840"/>
          </a:xfrm>
          <a:prstGeom prst="roundRect">
            <a:avLst>
              <a:gd name="adj" fmla="val 10038"/>
            </a:avLst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entury Schoolbook" pitchFamily="18" charset="0"/>
              </a:rPr>
              <a:t>Evans Low Contrast Test</a:t>
            </a:r>
            <a:endParaRPr lang="en-US" sz="4400" b="1" dirty="0">
              <a:latin typeface="Century Schoolbook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47559" y="8736042"/>
            <a:ext cx="115824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Evans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 Contrast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(ELCT) chart presents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Sloan Letters </a:t>
            </a:r>
            <a:r>
              <a:rPr lang="en-US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optotypes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line size of 20/630 (a testing distance of 1m) varying contrast in sets of 3 letters of equal contrast</a:t>
            </a:r>
          </a:p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level.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triplets are balanced for letter difficulty and differ in contrast by 0.15 log contrast step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 participants were tested at 13 feet in a dark environment and the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retro illuminated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box provided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background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illumination for the ELCT chart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(see figure below chart 1)</a:t>
            </a:r>
          </a:p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ELCT test is backlit by the ESV-3000 testing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instrument,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provides a uniform luminance of 85 cd/m2.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547" y="20460879"/>
            <a:ext cx="11183046" cy="1070991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7865" y="26401986"/>
            <a:ext cx="6724650" cy="53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2918400" y="27479355"/>
            <a:ext cx="518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to the left </a:t>
            </a:r>
          </a:p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Provides the information of letters on each ELCT chart and percent contrast and log contrast of each of the triplet </a:t>
            </a: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optotypes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3671</TotalTime>
  <Words>675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The New England College of Optometry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Poster Template</dc:title>
  <dc:subject>Poster Template</dc:subject>
  <dc:creator>Dr. Frank Spors</dc:creator>
  <cp:lastModifiedBy>David W. Evans</cp:lastModifiedBy>
  <cp:revision>495</cp:revision>
  <cp:lastPrinted>2012-12-31T21:00:51Z</cp:lastPrinted>
  <dcterms:created xsi:type="dcterms:W3CDTF">2001-10-18T16:42:36Z</dcterms:created>
  <dcterms:modified xsi:type="dcterms:W3CDTF">2015-09-16T00:04:02Z</dcterms:modified>
</cp:coreProperties>
</file>